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4"/>
  </p:notesMasterIdLst>
  <p:sldIdLst>
    <p:sldId id="262" r:id="rId2"/>
    <p:sldId id="261" r:id="rId3"/>
  </p:sldIdLst>
  <p:sldSz cx="6858000" cy="9906000" type="A4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>
        <p:scale>
          <a:sx n="70" d="100"/>
          <a:sy n="70" d="100"/>
        </p:scale>
        <p:origin x="-1668" y="1302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24B79-7259-43F6-8E88-A10E7F7922BE}" type="datetimeFigureOut">
              <a:rPr lang="th-TH" smtClean="0"/>
              <a:pPr/>
              <a:t>25/06/56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651FB-D271-4791-B00F-138C13B43D7C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385762" y="7727637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ชื่อเรื่อง 28"/>
          <p:cNvSpPr>
            <a:spLocks noGrp="1"/>
          </p:cNvSpPr>
          <p:nvPr>
            <p:ph type="ctrTitle"/>
          </p:nvPr>
        </p:nvSpPr>
        <p:spPr>
          <a:xfrm>
            <a:off x="285750" y="7010483"/>
            <a:ext cx="6343650" cy="1765653"/>
          </a:xfrm>
        </p:spPr>
        <p:txBody>
          <a:bodyPr anchor="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ชื่อเรื่องรอง 8"/>
          <p:cNvSpPr>
            <a:spLocks noGrp="1"/>
          </p:cNvSpPr>
          <p:nvPr>
            <p:ph type="subTitle" idx="1"/>
          </p:nvPr>
        </p:nvSpPr>
        <p:spPr>
          <a:xfrm>
            <a:off x="285750" y="5613400"/>
            <a:ext cx="6343650" cy="13208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h-TH" smtClean="0"/>
              <a:t>คลิกเพื่อแก้ไขลักษณะชื่อเรื่องรองต้นแบบ</a:t>
            </a:r>
            <a:endParaRPr kumimoji="0" lang="en-US"/>
          </a:p>
        </p:txBody>
      </p:sp>
      <p:sp>
        <p:nvSpPr>
          <p:cNvPr id="16" name="ตัวยึดวันที่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719C9-FE6E-4EB4-977C-2936C69257E9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2" name="ตัวยึดท้ายกระดา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5" name="ตัวยึดหมายเลขภาพนิ่ง 14"/>
          <p:cNvSpPr>
            <a:spLocks noGrp="1"/>
          </p:cNvSpPr>
          <p:nvPr>
            <p:ph type="sldNum" sz="quarter" idx="12"/>
          </p:nvPr>
        </p:nvSpPr>
        <p:spPr>
          <a:xfrm>
            <a:off x="6172200" y="9351264"/>
            <a:ext cx="569214" cy="356616"/>
          </a:xfrm>
        </p:spPr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ชื่อเรื่อง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7" name="ตัวยึดเนื้อหา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FF77A-F14A-4AE5-95A0-0DD4402FE1E7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19" name="ตัวยึดท้ายกระดาษ 18"/>
          <p:cNvSpPr>
            <a:spLocks noGrp="1"/>
          </p:cNvSpPr>
          <p:nvPr>
            <p:ph type="ftr" sz="quarter" idx="11"/>
          </p:nvPr>
        </p:nvSpPr>
        <p:spPr>
          <a:xfrm>
            <a:off x="2686050" y="110067"/>
            <a:ext cx="2171700" cy="417336"/>
          </a:xfrm>
        </p:spPr>
        <p:txBody>
          <a:bodyPr/>
          <a:lstStyle/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>
          <a:xfrm>
            <a:off x="6172200" y="9351264"/>
            <a:ext cx="569214" cy="356616"/>
          </a:xfrm>
        </p:spPr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ส่วนหัวของส่วน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385762" y="4975970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ตัวยึดข้อความ 5"/>
          <p:cNvSpPr>
            <a:spLocks noGrp="1"/>
          </p:cNvSpPr>
          <p:nvPr>
            <p:ph type="body" idx="1"/>
          </p:nvPr>
        </p:nvSpPr>
        <p:spPr>
          <a:xfrm>
            <a:off x="285750" y="2421467"/>
            <a:ext cx="6343650" cy="176106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9" name="ตัวยึดวันที่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E367E-8BF7-422A-89E7-39400A97ABBA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11" name="ตัวยึดท้ายกระดาษ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6" name="ตัวยึดหมายเลขภาพนิ่ง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8" name="ชื่อเรื่อง 7"/>
          <p:cNvSpPr>
            <a:spLocks noGrp="1"/>
          </p:cNvSpPr>
          <p:nvPr>
            <p:ph type="title"/>
          </p:nvPr>
        </p:nvSpPr>
        <p:spPr>
          <a:xfrm>
            <a:off x="135356" y="4256901"/>
            <a:ext cx="6515100" cy="1711414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ชื่อเรื่อง 19"/>
          <p:cNvSpPr>
            <a:spLocks noGrp="1"/>
          </p:cNvSpPr>
          <p:nvPr>
            <p:ph type="title"/>
          </p:nvPr>
        </p:nvSpPr>
        <p:spPr>
          <a:xfrm>
            <a:off x="226314" y="660400"/>
            <a:ext cx="6515100" cy="1215136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4" name="ตัวยึดเนื้อหา 13"/>
          <p:cNvSpPr>
            <a:spLocks noGrp="1"/>
          </p:cNvSpPr>
          <p:nvPr>
            <p:ph sz="half" idx="1"/>
          </p:nvPr>
        </p:nvSpPr>
        <p:spPr>
          <a:xfrm>
            <a:off x="228600" y="2311400"/>
            <a:ext cx="3143250" cy="68241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3" name="ตัวยึดเนื้อหา 12"/>
          <p:cNvSpPr>
            <a:spLocks noGrp="1"/>
          </p:cNvSpPr>
          <p:nvPr>
            <p:ph sz="half" idx="2"/>
          </p:nvPr>
        </p:nvSpPr>
        <p:spPr>
          <a:xfrm>
            <a:off x="3486150" y="2311400"/>
            <a:ext cx="3257550" cy="68241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1" name="ตัวยึดวันที่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880E4-A9A1-4B2C-A77B-D44214BF571F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10" name="ตัวยึดท้ายกระดา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ยึด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ชื่อเรื่อง 28"/>
          <p:cNvSpPr>
            <a:spLocks noGrp="1"/>
          </p:cNvSpPr>
          <p:nvPr>
            <p:ph type="title"/>
          </p:nvPr>
        </p:nvSpPr>
        <p:spPr>
          <a:xfrm>
            <a:off x="228600" y="7814733"/>
            <a:ext cx="6457950" cy="1274939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3" name="ตัวยึดข้อความ 12"/>
          <p:cNvSpPr>
            <a:spLocks noGrp="1"/>
          </p:cNvSpPr>
          <p:nvPr>
            <p:ph type="body" idx="1"/>
          </p:nvPr>
        </p:nvSpPr>
        <p:spPr>
          <a:xfrm>
            <a:off x="211083" y="963083"/>
            <a:ext cx="3217917" cy="924101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25" name="ตัวยึดข้อความ 24"/>
          <p:cNvSpPr>
            <a:spLocks noGrp="1"/>
          </p:cNvSpPr>
          <p:nvPr>
            <p:ph type="body" sz="half" idx="3"/>
          </p:nvPr>
        </p:nvSpPr>
        <p:spPr>
          <a:xfrm>
            <a:off x="3483769" y="963083"/>
            <a:ext cx="3219181" cy="924101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quarter" idx="2"/>
          </p:nvPr>
        </p:nvSpPr>
        <p:spPr>
          <a:xfrm>
            <a:off x="211083" y="1900943"/>
            <a:ext cx="3217917" cy="56936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8" name="ตัวยึดเนื้อหา 27"/>
          <p:cNvSpPr>
            <a:spLocks noGrp="1"/>
          </p:cNvSpPr>
          <p:nvPr>
            <p:ph sz="quarter" idx="4"/>
          </p:nvPr>
        </p:nvSpPr>
        <p:spPr>
          <a:xfrm>
            <a:off x="3486548" y="1900943"/>
            <a:ext cx="3216402" cy="56936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10" name="ตัวยึดวันที่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A7F62-A0EC-416C-B80C-560D86AB24A4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>
          <a:xfrm>
            <a:off x="6172200" y="9355667"/>
            <a:ext cx="571500" cy="356616"/>
          </a:xfrm>
        </p:spPr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1" name="ตัวเชื่อมต่อตรง 10"/>
          <p:cNvSpPr>
            <a:spLocks noChangeShapeType="1"/>
          </p:cNvSpPr>
          <p:nvPr/>
        </p:nvSpPr>
        <p:spPr bwMode="auto">
          <a:xfrm>
            <a:off x="385762" y="8695268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ชื่อเรื่อง 29"/>
          <p:cNvSpPr>
            <a:spLocks noGrp="1"/>
          </p:cNvSpPr>
          <p:nvPr>
            <p:ph type="title"/>
          </p:nvPr>
        </p:nvSpPr>
        <p:spPr>
          <a:xfrm>
            <a:off x="226314" y="660400"/>
            <a:ext cx="6515100" cy="1215136"/>
          </a:xfrm>
        </p:spPr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12" name="ตัวยึดวันที่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D2B68-5FB4-4757-BE1E-71CAAF527CB3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21" name="ตัวยึดท้ายกระดาษ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08196-982F-4CD8-8D68-FBA1C7120EB3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24" name="ตัวยึดท้ายกระดาษ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เชื่อมต่อตรง 7"/>
          <p:cNvSpPr>
            <a:spLocks noChangeShapeType="1"/>
          </p:cNvSpPr>
          <p:nvPr/>
        </p:nvSpPr>
        <p:spPr bwMode="auto">
          <a:xfrm>
            <a:off x="385762" y="844872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ชื่อเรื่อง 11"/>
          <p:cNvSpPr>
            <a:spLocks noGrp="1"/>
          </p:cNvSpPr>
          <p:nvPr>
            <p:ph type="title"/>
          </p:nvPr>
        </p:nvSpPr>
        <p:spPr>
          <a:xfrm>
            <a:off x="342900" y="7924800"/>
            <a:ext cx="6343650" cy="752122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ยึดข้อความ 25"/>
          <p:cNvSpPr>
            <a:spLocks noGrp="1"/>
          </p:cNvSpPr>
          <p:nvPr>
            <p:ph type="body" idx="2"/>
          </p:nvPr>
        </p:nvSpPr>
        <p:spPr>
          <a:xfrm>
            <a:off x="342900" y="880533"/>
            <a:ext cx="2256235" cy="69342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  <p:sp>
        <p:nvSpPr>
          <p:cNvPr id="14" name="ตัวยึดเนื้อหา 13"/>
          <p:cNvSpPr>
            <a:spLocks noGrp="1"/>
          </p:cNvSpPr>
          <p:nvPr>
            <p:ph sz="half" idx="1"/>
          </p:nvPr>
        </p:nvSpPr>
        <p:spPr>
          <a:xfrm>
            <a:off x="2681287" y="880533"/>
            <a:ext cx="4005263" cy="69342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25" name="ตัวยึดวันที่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8F92FA-A99E-43E4-8BFC-0B9DD5C873D6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29" name="ตัวยึดท้ายกระดาษ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ตัวยึดรูปภาพ 12"/>
          <p:cNvSpPr>
            <a:spLocks noGrp="1"/>
          </p:cNvSpPr>
          <p:nvPr>
            <p:ph type="pic" idx="1"/>
          </p:nvPr>
        </p:nvSpPr>
        <p:spPr>
          <a:xfrm>
            <a:off x="2628900" y="890694"/>
            <a:ext cx="3771900" cy="5283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h-TH" smtClean="0"/>
              <a:t>คลิกไอคอนเพื่อเพิ่มรูปภาพ</a:t>
            </a:r>
            <a:endParaRPr kumimoji="0" lang="en-US" dirty="0"/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06AE-2B2A-4959-907B-7F37656B6C34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1" name="ตัวยึดหมายเลขภาพนิ่ง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7" name="ชื่อเรื่อง 16"/>
          <p:cNvSpPr>
            <a:spLocks noGrp="1"/>
          </p:cNvSpPr>
          <p:nvPr>
            <p:ph type="title"/>
          </p:nvPr>
        </p:nvSpPr>
        <p:spPr>
          <a:xfrm>
            <a:off x="285750" y="7213209"/>
            <a:ext cx="4400550" cy="754416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26" name="ตัวยึดข้อความ 25"/>
          <p:cNvSpPr>
            <a:spLocks noGrp="1"/>
          </p:cNvSpPr>
          <p:nvPr>
            <p:ph type="body" sz="half" idx="2"/>
          </p:nvPr>
        </p:nvSpPr>
        <p:spPr>
          <a:xfrm>
            <a:off x="285750" y="7992426"/>
            <a:ext cx="4400550" cy="1109839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095BD-D4D4-495C-9047-0630274BE73A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5143500" y="793399"/>
            <a:ext cx="1371600" cy="8452203"/>
          </a:xfrm>
        </p:spPr>
        <p:txBody>
          <a:bodyPr vert="eaVert"/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342900" y="793399"/>
            <a:ext cx="4686300" cy="8452203"/>
          </a:xfrm>
        </p:spPr>
        <p:txBody>
          <a:bodyPr vert="eaVert"/>
          <a:lstStyle/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 kumimoji="0" lang="en-US"/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8F518-61BF-4A72-845F-FEC7F5DF55FD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ตัวเชื่อมต่อตรง 6"/>
          <p:cNvSpPr>
            <a:spLocks noChangeShapeType="1"/>
          </p:cNvSpPr>
          <p:nvPr/>
        </p:nvSpPr>
        <p:spPr bwMode="auto">
          <a:xfrm>
            <a:off x="385762" y="151796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ตัวยึดข้อความ 7"/>
          <p:cNvSpPr>
            <a:spLocks noGrp="1"/>
          </p:cNvSpPr>
          <p:nvPr>
            <p:ph type="body" idx="1"/>
          </p:nvPr>
        </p:nvSpPr>
        <p:spPr>
          <a:xfrm>
            <a:off x="228600" y="2244901"/>
            <a:ext cx="6515100" cy="653750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11" name="ตัวยึดวันที่ 10"/>
          <p:cNvSpPr>
            <a:spLocks noGrp="1"/>
          </p:cNvSpPr>
          <p:nvPr>
            <p:ph type="dt" sz="half" idx="2"/>
          </p:nvPr>
        </p:nvSpPr>
        <p:spPr>
          <a:xfrm>
            <a:off x="4857750" y="110067"/>
            <a:ext cx="1885950" cy="417336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4395D34-D5C8-4FFB-89B2-F313DAFFC432}" type="datetime1">
              <a:rPr lang="th-TH" smtClean="0"/>
              <a:pPr/>
              <a:t>25/06/56</a:t>
            </a:fld>
            <a:endParaRPr lang="th-TH"/>
          </a:p>
        </p:txBody>
      </p:sp>
      <p:sp>
        <p:nvSpPr>
          <p:cNvPr id="28" name="ตัวยึดท้ายกระดาษ 27"/>
          <p:cNvSpPr>
            <a:spLocks noGrp="1"/>
          </p:cNvSpPr>
          <p:nvPr>
            <p:ph type="ftr" sz="quarter" idx="3"/>
          </p:nvPr>
        </p:nvSpPr>
        <p:spPr>
          <a:xfrm>
            <a:off x="2343150" y="110067"/>
            <a:ext cx="2514600" cy="417336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4"/>
          </p:nvPr>
        </p:nvSpPr>
        <p:spPr>
          <a:xfrm>
            <a:off x="6172200" y="9355667"/>
            <a:ext cx="571500" cy="353131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7B1C50C-877B-416A-88C2-3BAA0BA8237C}" type="slidenum">
              <a:rPr lang="th-TH" smtClean="0"/>
              <a:pPr/>
              <a:t>‹#›</a:t>
            </a:fld>
            <a:endParaRPr lang="th-TH"/>
          </a:p>
        </p:txBody>
      </p:sp>
      <p:sp>
        <p:nvSpPr>
          <p:cNvPr id="10" name="ตัวยึดชื่อเรื่อง 9"/>
          <p:cNvSpPr>
            <a:spLocks noGrp="1"/>
          </p:cNvSpPr>
          <p:nvPr>
            <p:ph type="title"/>
          </p:nvPr>
        </p:nvSpPr>
        <p:spPr>
          <a:xfrm>
            <a:off x="228600" y="660400"/>
            <a:ext cx="6515100" cy="1210733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/>
          </a:p>
        </p:txBody>
      </p:sp>
      <p:sp>
        <p:nvSpPr>
          <p:cNvPr id="9" name="ตัวเชื่อมต่อตรง 8"/>
          <p:cNvSpPr>
            <a:spLocks noChangeShapeType="1"/>
          </p:cNvSpPr>
          <p:nvPr/>
        </p:nvSpPr>
        <p:spPr bwMode="auto">
          <a:xfrm>
            <a:off x="385762" y="1517965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ตัวเชื่อมต่อตรง 11"/>
          <p:cNvSpPr>
            <a:spLocks noChangeShapeType="1"/>
          </p:cNvSpPr>
          <p:nvPr/>
        </p:nvSpPr>
        <p:spPr bwMode="auto">
          <a:xfrm>
            <a:off x="385762" y="1528203"/>
            <a:ext cx="6472238" cy="3439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ตัดมุมสี่เหลี่ยมด้านทแยงมุม 20"/>
          <p:cNvSpPr/>
          <p:nvPr/>
        </p:nvSpPr>
        <p:spPr>
          <a:xfrm>
            <a:off x="357166" y="2166918"/>
            <a:ext cx="6215106" cy="7429552"/>
          </a:xfrm>
          <a:prstGeom prst="snip2DiagRect">
            <a:avLst>
              <a:gd name="adj1" fmla="val 0"/>
              <a:gd name="adj2" fmla="val 856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42901" y="257671"/>
            <a:ext cx="6182444" cy="174300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โมคลานสาร</a:t>
            </a: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...สารพันสารท้องถิ่น...</a:t>
            </a: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r>
              <a:rPr lang="th-TH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/>
            </a:r>
            <a:br>
              <a:rPr lang="th-TH" b="1" dirty="0" smtClean="0">
                <a:ln w="1905"/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</a:br>
            <a:endParaRPr lang="th-TH" sz="2000" b="1" dirty="0">
              <a:ln w="1905"/>
              <a:solidFill>
                <a:srgbClr val="00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Charmonman" pitchFamily="66" charset="-34"/>
              <a:cs typeface="TH Charmonman" pitchFamily="66" charset="-34"/>
            </a:endParaRPr>
          </a:p>
        </p:txBody>
      </p:sp>
      <p:sp>
        <p:nvSpPr>
          <p:cNvPr id="20" name="ตัดมุมสี่เหลี่ยมด้านทแยงมุม 19"/>
          <p:cNvSpPr/>
          <p:nvPr/>
        </p:nvSpPr>
        <p:spPr>
          <a:xfrm>
            <a:off x="3071810" y="261404"/>
            <a:ext cx="3431543" cy="504056"/>
          </a:xfrm>
          <a:prstGeom prst="snip2Diag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ฉบับที่ </a:t>
            </a:r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6 </a:t>
            </a:r>
            <a:r>
              <a:rPr lang="th-TH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เดือนมิถุนายน </a:t>
            </a:r>
            <a:r>
              <a:rPr lang="en-US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Mali Grade 6" pitchFamily="2" charset="-34"/>
                <a:cs typeface="TH Mali Grade 6" pitchFamily="2" charset="-34"/>
              </a:rPr>
              <a:t>2556</a:t>
            </a:r>
            <a:endParaRPr lang="th-TH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Mali Grade 6" pitchFamily="2" charset="-34"/>
              <a:cs typeface="TH Mali Grade 6" pitchFamily="2" charset="-34"/>
            </a:endParaRPr>
          </a:p>
        </p:txBody>
      </p:sp>
      <p:pic>
        <p:nvPicPr>
          <p:cNvPr id="1028" name="Picture 4" descr="C:\Users\user\Desktop\cammera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8604" y="5095876"/>
            <a:ext cx="532306" cy="511385"/>
          </a:xfrm>
          <a:prstGeom prst="rect">
            <a:avLst/>
          </a:prstGeom>
          <a:noFill/>
        </p:spPr>
      </p:pic>
      <p:sp>
        <p:nvSpPr>
          <p:cNvPr id="25" name="สี่เหลี่ยมผืนผ้า 24"/>
          <p:cNvSpPr/>
          <p:nvPr/>
        </p:nvSpPr>
        <p:spPr>
          <a:xfrm>
            <a:off x="857232" y="5167314"/>
            <a:ext cx="228601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h-TH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</a:rPr>
              <a:t>มุมภาพกิจกรรม</a:t>
            </a:r>
            <a:endParaRPr lang="th-TH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29" name="สี่เหลี่ยมมุมมน 28"/>
          <p:cNvSpPr/>
          <p:nvPr/>
        </p:nvSpPr>
        <p:spPr>
          <a:xfrm>
            <a:off x="500042" y="5915386"/>
            <a:ext cx="2714644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เก็บตกงานจิบน้ำชาประสานใจ</a:t>
            </a:r>
          </a:p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14 มิ.ย.56</a:t>
            </a:r>
            <a:endParaRPr lang="th-TH" sz="1800" b="1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0" name="สี่เหลี่ยมมุมมน 29"/>
          <p:cNvSpPr/>
          <p:nvPr/>
        </p:nvSpPr>
        <p:spPr>
          <a:xfrm>
            <a:off x="3500438" y="2238356"/>
            <a:ext cx="3000396" cy="5715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โครงการอบรมงานด้านช่าง</a:t>
            </a:r>
          </a:p>
          <a:p>
            <a:pPr algn="ctr"/>
            <a:r>
              <a:rPr lang="th-TH" sz="1800" b="1" dirty="0" smtClean="0">
                <a:latin typeface="TH Kodchasal" pitchFamily="2" charset="-34"/>
                <a:cs typeface="TH Kodchasal" pitchFamily="2" charset="-34"/>
              </a:rPr>
              <a:t>13 มิ.ย.56</a:t>
            </a:r>
            <a:endParaRPr lang="th-TH" sz="1800" b="1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71876" y="3024174"/>
            <a:ext cx="29645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 err="1" smtClean="0">
                <a:latin typeface="TH Kodchasal" pitchFamily="2" charset="-34"/>
                <a:cs typeface="TH Kodchasal" pitchFamily="2" charset="-34"/>
              </a:rPr>
              <a:t>อบต.</a:t>
            </a:r>
            <a:r>
              <a:rPr lang="th-TH" sz="1500" dirty="0" smtClean="0">
                <a:latin typeface="TH Kodchasal" pitchFamily="2" charset="-34"/>
                <a:cs typeface="TH Kodchasal" pitchFamily="2" charset="-34"/>
              </a:rPr>
              <a:t>โมคลาน(กองช่าง)ได้จัดกิจกรรมขึ้น เพื่อให้ความความเกี่ยวกับงานช่าง และอุปกรณ์งานช่างต่างๆ โดยได้รับการสนับสนุนจากทีมงาน </a:t>
            </a:r>
            <a:r>
              <a:rPr lang="en-US" sz="1500" dirty="0" smtClean="0">
                <a:latin typeface="TH Kodchasal" pitchFamily="2" charset="-34"/>
                <a:cs typeface="TH Kodchasal" pitchFamily="2" charset="-34"/>
              </a:rPr>
              <a:t>SCG</a:t>
            </a:r>
            <a:endParaRPr lang="th-TH" sz="1500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714620" y="6667512"/>
            <a:ext cx="12858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dirty="0" smtClean="0">
                <a:latin typeface="TH Kodchasal" pitchFamily="2" charset="-34"/>
                <a:cs typeface="TH Kodchasal" pitchFamily="2" charset="-34"/>
              </a:rPr>
              <a:t>กิจกรรมจิบน้ำชาปะสานใจ จัดขึ้นเพื่อให้ประชาชน กำนัน ผู้ใหญ่บ้าน หน่วยงานต่างๆ ได้พบปะ พูดคุย เสนอปัญหา และแนะนำสิ่งดีๆ สู่ชุมชน</a:t>
            </a:r>
            <a:endParaRPr lang="th-TH" sz="1600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24" name="เมฆ 23"/>
          <p:cNvSpPr/>
          <p:nvPr/>
        </p:nvSpPr>
        <p:spPr>
          <a:xfrm>
            <a:off x="357166" y="2491272"/>
            <a:ext cx="3000396" cy="2428892"/>
          </a:xfrm>
          <a:prstGeom prst="cloud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TextBox 27"/>
          <p:cNvSpPr txBox="1"/>
          <p:nvPr/>
        </p:nvSpPr>
        <p:spPr>
          <a:xfrm rot="21388002">
            <a:off x="832248" y="2798990"/>
            <a:ext cx="20140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000FF"/>
                </a:solidFill>
              </a:rPr>
              <a:t>“</a:t>
            </a:r>
            <a:r>
              <a:rPr lang="th-TH" sz="1600" dirty="0" smtClean="0">
                <a:solidFill>
                  <a:srgbClr val="0000FF"/>
                </a:solidFill>
              </a:rPr>
              <a:t>ตั้งดินตั้งฟ้า  ตั้งหญ้าเข็ดมอญ  </a:t>
            </a:r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th-TH" sz="1600" dirty="0" smtClean="0">
                <a:solidFill>
                  <a:srgbClr val="0000FF"/>
                </a:solidFill>
              </a:rPr>
              <a:t>โมคลานตั้งก่อน  เมืองคอนตั้งหลัง  </a:t>
            </a:r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th-TH" sz="1600" dirty="0" smtClean="0">
                <a:solidFill>
                  <a:srgbClr val="0000FF"/>
                </a:solidFill>
              </a:rPr>
              <a:t>ข้างหน้าพระยัง  ข้างหลังพระภูมิ </a:t>
            </a:r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th-TH" sz="1600" dirty="0" smtClean="0">
                <a:solidFill>
                  <a:srgbClr val="0000FF"/>
                </a:solidFill>
              </a:rPr>
              <a:t>เจ็ดโบสถ์แปดวิหาร  เก้าทวารสิบเจดีย์</a:t>
            </a:r>
            <a:r>
              <a:rPr lang="en-US" sz="1600" dirty="0" smtClean="0">
                <a:solidFill>
                  <a:srgbClr val="0000FF"/>
                </a:solidFill>
              </a:rPr>
              <a:t>”</a:t>
            </a:r>
          </a:p>
          <a:p>
            <a:r>
              <a:rPr lang="th-TH" sz="1600" dirty="0" smtClean="0"/>
              <a:t>สำหรับฉบับนี้ ทางผู้จัดขอทักทายกันด้วยคำขวัญของโมคลาน นะค่ะ</a:t>
            </a:r>
            <a:endParaRPr lang="en-US" sz="1600" dirty="0"/>
          </a:p>
        </p:txBody>
      </p:sp>
      <p:sp>
        <p:nvSpPr>
          <p:cNvPr id="27" name="สี่เหลี่ยมผืนผ้า 26"/>
          <p:cNvSpPr/>
          <p:nvPr/>
        </p:nvSpPr>
        <p:spPr>
          <a:xfrm>
            <a:off x="357166" y="1633815"/>
            <a:ext cx="335758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Charmonman" pitchFamily="66" charset="-34"/>
                <a:cs typeface="TH Charmonman" pitchFamily="66" charset="-34"/>
              </a:rPr>
              <a:t>www.mokhalan.go.th</a:t>
            </a:r>
            <a:endParaRPr lang="th-TH" sz="2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1027" name="Picture 3" descr="F:\JeE\รูปถ่าย\ปี 2556\มิถุนายน\จิบน้ำชา  14 มิ ย\DSC01789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28604" y="6667512"/>
            <a:ext cx="1649235" cy="12369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4" descr="F:\JeE\รูปถ่าย\ปี 2556\มิถุนายน\จิบน้ำชา  14 มิ ย\DSC01756.JPG"/>
          <p:cNvPicPr>
            <a:picLocks noChangeAspect="1" noChangeArrowheads="1"/>
          </p:cNvPicPr>
          <p:nvPr/>
        </p:nvPicPr>
        <p:blipFill>
          <a:blip r:embed="rId4" cstate="print">
            <a:lum bright="10000"/>
          </a:blip>
          <a:srcRect/>
          <a:stretch>
            <a:fillRect/>
          </a:stretch>
        </p:blipFill>
        <p:spPr bwMode="auto">
          <a:xfrm>
            <a:off x="785794" y="7524768"/>
            <a:ext cx="1696860" cy="127264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F:\JeE\รูปถ่าย\ปี 2556\มิถุนายน\จิบน้ำชา  14 มิ ย\DSC01771.JPG"/>
          <p:cNvPicPr>
            <a:picLocks noChangeAspect="1" noChangeArrowheads="1"/>
          </p:cNvPicPr>
          <p:nvPr/>
        </p:nvPicPr>
        <p:blipFill>
          <a:blip r:embed="rId5" cstate="print">
            <a:lum bright="10000"/>
          </a:blip>
          <a:srcRect/>
          <a:stretch>
            <a:fillRect/>
          </a:stretch>
        </p:blipFill>
        <p:spPr bwMode="auto">
          <a:xfrm>
            <a:off x="1071546" y="8310586"/>
            <a:ext cx="1785950" cy="1339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F:\JeE\รูปถ่าย\ปี 2556\มิถุนายน\อบรมงานด้านช่าง   13 มิย\DSC0172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00570" y="7810520"/>
            <a:ext cx="1757057" cy="1317792"/>
          </a:xfrm>
          <a:prstGeom prst="rect">
            <a:avLst/>
          </a:prstGeom>
          <a:noFill/>
        </p:spPr>
      </p:pic>
      <p:pic>
        <p:nvPicPr>
          <p:cNvPr id="10" name="Picture 7" descr="F:\JeE\รูปถ่าย\ปี 2556\มิถุนายน\อบรมงานด้านช่าง   13 มิย\DSC01639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29198" y="6524636"/>
            <a:ext cx="1590369" cy="1192777"/>
          </a:xfrm>
          <a:prstGeom prst="rect">
            <a:avLst/>
          </a:prstGeom>
          <a:noFill/>
        </p:spPr>
      </p:pic>
      <p:pic>
        <p:nvPicPr>
          <p:cNvPr id="1032" name="Picture 8" descr="F:\JeE\รูปถ่าย\ปี 2556\มิถุนายน\อบรมงานด้านช่าง   13 มิย\DSC01681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214818" y="5381628"/>
            <a:ext cx="1685620" cy="1264215"/>
          </a:xfrm>
          <a:prstGeom prst="rect">
            <a:avLst/>
          </a:prstGeom>
          <a:noFill/>
        </p:spPr>
      </p:pic>
      <p:pic>
        <p:nvPicPr>
          <p:cNvPr id="1033" name="Picture 9" descr="F:\JeE\รูปถ่าย\ปี 2556\มิถุนายน\อบรมงานด้านช่าง   13 มิย\DSC0169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72074" y="4310058"/>
            <a:ext cx="1542744" cy="1157058"/>
          </a:xfrm>
          <a:prstGeom prst="rect">
            <a:avLst/>
          </a:prstGeom>
          <a:noFill/>
        </p:spPr>
      </p:pic>
      <p:pic>
        <p:nvPicPr>
          <p:cNvPr id="1029" name="Picture 5" descr="F:\JeE\รูปถ่าย\ปี 2556\มิถุนายน\อบรมงานด้านช่าง   13 มิย\DSC01630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14752" y="4024306"/>
            <a:ext cx="1482546" cy="11119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ม้วนกระดาษแนวนอน 13"/>
          <p:cNvSpPr/>
          <p:nvPr/>
        </p:nvSpPr>
        <p:spPr>
          <a:xfrm>
            <a:off x="357166" y="738158"/>
            <a:ext cx="5929354" cy="2500330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" name="พับมุม 8"/>
          <p:cNvSpPr/>
          <p:nvPr/>
        </p:nvSpPr>
        <p:spPr>
          <a:xfrm>
            <a:off x="357166" y="3095612"/>
            <a:ext cx="6143668" cy="5643602"/>
          </a:xfrm>
          <a:prstGeom prst="foldedCorner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/>
            </a:r>
            <a:br>
              <a:rPr lang="th-TH" dirty="0" smtClean="0"/>
            </a:br>
            <a:endParaRPr lang="th-TH" dirty="0"/>
          </a:p>
        </p:txBody>
      </p:sp>
      <p:sp>
        <p:nvSpPr>
          <p:cNvPr id="27" name="ม้วนกระดาษแนวนอน 26"/>
          <p:cNvSpPr/>
          <p:nvPr/>
        </p:nvSpPr>
        <p:spPr>
          <a:xfrm>
            <a:off x="357166" y="7487878"/>
            <a:ext cx="6143668" cy="1952604"/>
          </a:xfrm>
          <a:prstGeom prst="horizontalScroll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โมคลานสาร..สาร...สารพันท้องถิ่นเพื่อทุกท่าน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ข้อมูล...ทีมงานสำนักงานปลัด..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จัดทำโดย...สำนักงานปลัด </a:t>
            </a:r>
            <a:r>
              <a:rPr lang="th-TH" sz="2000" b="1" spc="150" dirty="0" err="1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อบต.</a:t>
            </a:r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โมคลาน</a:t>
            </a: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ฝากข่าว..</a:t>
            </a:r>
            <a:r>
              <a:rPr lang="en-US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0-7575-0055</a:t>
            </a:r>
            <a:endParaRPr lang="th-TH" sz="2000" b="1" spc="150" dirty="0" smtClean="0">
              <a:ln w="11430"/>
              <a:solidFill>
                <a:srgbClr val="0000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พบกันใหม่ฉบับ</a:t>
            </a:r>
            <a:r>
              <a:rPr lang="th-TH" sz="2000" b="1" spc="150" dirty="0" err="1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หน้าน่ะ</a:t>
            </a:r>
            <a:r>
              <a:rPr lang="th-TH" sz="2000" b="1" spc="150" dirty="0" smtClean="0">
                <a:ln w="11430"/>
                <a:solidFill>
                  <a:srgbClr val="00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H Mali Grade 6" pitchFamily="2" charset="-34"/>
                <a:cs typeface="TH Mali Grade 6" pitchFamily="2" charset="-34"/>
              </a:rPr>
              <a:t>ค่ะ</a:t>
            </a:r>
          </a:p>
          <a:p>
            <a:pPr algn="ctr"/>
            <a:endParaRPr lang="th-TH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  <a:p>
            <a:pPr algn="ctr"/>
            <a:endParaRPr lang="th-TH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TH Mali Grade 6" pitchFamily="2" charset="-34"/>
              <a:cs typeface="TH Mali Grade 6" pitchFamily="2" charset="-34"/>
            </a:endParaRPr>
          </a:p>
        </p:txBody>
      </p:sp>
      <p:sp>
        <p:nvSpPr>
          <p:cNvPr id="33" name="สี่เหลี่ยมผืนผ้า 32"/>
          <p:cNvSpPr/>
          <p:nvPr/>
        </p:nvSpPr>
        <p:spPr>
          <a:xfrm>
            <a:off x="928670" y="1095348"/>
            <a:ext cx="5357850" cy="20774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th-TH" sz="1600" b="1" dirty="0" smtClean="0">
                <a:solidFill>
                  <a:srgbClr val="FF0000"/>
                </a:solidFill>
                <a:sym typeface="Wingdings"/>
              </a:rPr>
              <a:t></a:t>
            </a:r>
            <a:r>
              <a:rPr lang="th-TH" sz="1600" b="1" dirty="0" err="1" smtClean="0">
                <a:solidFill>
                  <a:srgbClr val="0000FF"/>
                </a:solidFill>
                <a:latin typeface="TH Kodchasal" pitchFamily="2" charset="-34"/>
                <a:cs typeface="TH Kodchasal" pitchFamily="2" charset="-34"/>
              </a:rPr>
              <a:t>อบต.</a:t>
            </a:r>
            <a:r>
              <a:rPr lang="th-TH" sz="1600" b="1" dirty="0" smtClean="0">
                <a:solidFill>
                  <a:srgbClr val="0000FF"/>
                </a:solidFill>
                <a:latin typeface="TH Kodchasal" pitchFamily="2" charset="-34"/>
                <a:cs typeface="TH Kodchasal" pitchFamily="2" charset="-34"/>
              </a:rPr>
              <a:t>โมคลาน </a:t>
            </a:r>
            <a:r>
              <a:rPr lang="th-TH" sz="1600" dirty="0" smtClean="0">
                <a:latin typeface="TH Kodchasal" pitchFamily="2" charset="-34"/>
                <a:cs typeface="TH Kodchasal" pitchFamily="2" charset="-34"/>
              </a:rPr>
              <a:t>ขอเชิญชวนเกษตรกรผู้ประกอบอาชีพทำสวนยางพารา เข้าร่วมโครงการอบรมฝึกอบรมเกษตรกรผู้ประกอบอาชีพทำสวนยางพาราให้กับเกษตรกร โดยมีวัตถุประสงค์เพื่อให้เกษตรกรมีความรู้ในการเลือกใช้ปุ๋ย การดูแลบำรุงรักษาต้นยางพาราให้สมบูรณ์ ตลอดจนวิธีการกรีดยาง เพื่อให้ได้น้ำยางที่มีปริมาณและคุณภาพสูงขึ้น </a:t>
            </a:r>
            <a:r>
              <a:rPr lang="th-TH" sz="1600" b="1" dirty="0" smtClean="0">
                <a:latin typeface="TH Kodchasal" pitchFamily="2" charset="-34"/>
                <a:cs typeface="TH Kodchasal" pitchFamily="2" charset="-34"/>
              </a:rPr>
              <a:t>ซึ่งจะอบรมในวันที่ 15 สิงหาคม 2556</a:t>
            </a:r>
            <a:r>
              <a:rPr lang="th-TH" sz="1600" dirty="0" smtClean="0">
                <a:latin typeface="TH Kodchasal" pitchFamily="2" charset="-34"/>
                <a:cs typeface="TH Kodchasal" pitchFamily="2" charset="-34"/>
              </a:rPr>
              <a:t> ทั้งนี้ขอให้เกษตรกรที่สนใจ</a:t>
            </a:r>
            <a:r>
              <a:rPr lang="th-TH" sz="1600" b="1" dirty="0" smtClean="0">
                <a:latin typeface="TH Kodchasal" pitchFamily="2" charset="-34"/>
                <a:cs typeface="TH Kodchasal" pitchFamily="2" charset="-34"/>
              </a:rPr>
              <a:t>แจ้งความประสงค์เข้าร่วมโครงการได้ สำนักงาน </a:t>
            </a:r>
            <a:r>
              <a:rPr lang="th-TH" sz="1600" b="1" dirty="0" err="1" smtClean="0">
                <a:latin typeface="TH Kodchasal" pitchFamily="2" charset="-34"/>
                <a:cs typeface="TH Kodchasal" pitchFamily="2" charset="-34"/>
              </a:rPr>
              <a:t>อบต.</a:t>
            </a:r>
            <a:r>
              <a:rPr lang="th-TH" sz="1600" b="1" dirty="0" smtClean="0">
                <a:latin typeface="TH Kodchasal" pitchFamily="2" charset="-34"/>
                <a:cs typeface="TH Kodchasal" pitchFamily="2" charset="-34"/>
              </a:rPr>
              <a:t> หรือ ส.</a:t>
            </a:r>
            <a:r>
              <a:rPr lang="th-TH" sz="1600" b="1" dirty="0" err="1" smtClean="0">
                <a:latin typeface="TH Kodchasal" pitchFamily="2" charset="-34"/>
                <a:cs typeface="TH Kodchasal" pitchFamily="2" charset="-34"/>
              </a:rPr>
              <a:t>อบต.</a:t>
            </a:r>
            <a:r>
              <a:rPr lang="th-TH" sz="1600" b="1" dirty="0" smtClean="0">
                <a:latin typeface="TH Kodchasal" pitchFamily="2" charset="-34"/>
                <a:cs typeface="TH Kodchasal" pitchFamily="2" charset="-34"/>
              </a:rPr>
              <a:t>ของหมู่บ้านท่าน</a:t>
            </a:r>
            <a:endParaRPr lang="en-US" sz="1600" b="1" dirty="0" smtClean="0">
              <a:latin typeface="TH Kodchasal" pitchFamily="2" charset="-34"/>
              <a:cs typeface="TH Kodchasal" pitchFamily="2" charset="-34"/>
            </a:endParaRPr>
          </a:p>
          <a:p>
            <a:endParaRPr lang="en-US" sz="1700" dirty="0"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2500306" y="3309926"/>
            <a:ext cx="3929090" cy="35394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th-TH" sz="1700" b="1" dirty="0" smtClean="0"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พ.ร.บ.ข้อมูลข่าวสารของทางราชการ พ.ศ.2540</a:t>
            </a:r>
            <a:endParaRPr lang="en-US" sz="1700" b="1" dirty="0" smtClean="0">
              <a:solidFill>
                <a:srgbClr val="FF0000"/>
              </a:solidFill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32" name="ม้วนกระดาษแนวนอน 31"/>
          <p:cNvSpPr/>
          <p:nvPr/>
        </p:nvSpPr>
        <p:spPr>
          <a:xfrm>
            <a:off x="428604" y="238092"/>
            <a:ext cx="2786082" cy="797317"/>
          </a:xfrm>
          <a:prstGeom prst="horizontalScroll">
            <a:avLst>
              <a:gd name="adj" fmla="val 25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24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TH Kodchasal" pitchFamily="2" charset="-34"/>
                <a:cs typeface="TH Kodchasal" pitchFamily="2" charset="-34"/>
              </a:rPr>
              <a:t>ข่าวประชาสัมพันธ์</a:t>
            </a:r>
            <a:endParaRPr lang="th-TH" sz="2400" dirty="0">
              <a:ln>
                <a:solidFill>
                  <a:srgbClr val="FF0000"/>
                </a:solidFill>
              </a:ln>
              <a:solidFill>
                <a:srgbClr val="FF0000"/>
              </a:solidFill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642918" y="3309926"/>
            <a:ext cx="214314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thaiDist"/>
            <a:r>
              <a:rPr lang="th-TH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  <a:sym typeface="Wingdings"/>
              </a:rPr>
              <a:t></a:t>
            </a:r>
            <a:r>
              <a:rPr lang="th-TH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</a:rPr>
              <a:t>มุมความรู้ </a:t>
            </a:r>
            <a:r>
              <a:rPr lang="th-TH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H Kodchasal" pitchFamily="2" charset="-34"/>
                <a:cs typeface="TH Kodchasal" pitchFamily="2" charset="-34"/>
                <a:sym typeface="Wingdings"/>
              </a:rPr>
              <a:t></a:t>
            </a:r>
            <a:endParaRPr lang="th-TH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H Kodchasal" pitchFamily="2" charset="-34"/>
              <a:cs typeface="TH Kodchasal" pitchFamily="2" charset="-34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357166" y="3738554"/>
            <a:ext cx="614366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1. </a:t>
            </a:r>
            <a:r>
              <a:rPr lang="th-TH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กฎหมายกำหนดให้สิทธิอะไรบ้างแก่ประชาชนในการเข้าถึงข้อมูลข่าวสารของราชการ</a:t>
            </a:r>
            <a:r>
              <a:rPr lang="en-US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?  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/>
            </a:r>
            <a:br>
              <a:rPr lang="en-US" sz="1600" dirty="0" smtClean="0">
                <a:latin typeface="TH Sarabun New" pitchFamily="34" charset="-34"/>
                <a:cs typeface="TH Sarabun New" pitchFamily="34" charset="-34"/>
              </a:rPr>
            </a:b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   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พระราชบัญญัติข้อมูลข่าวสารของราชการ พ.ศ.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2540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ได้กำหนดสิทธิสำคัญ ๆ แก่ประชาชนดังนี้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/>
            </a:r>
            <a:br>
              <a:rPr lang="en-US" sz="1600" dirty="0" smtClean="0">
                <a:latin typeface="TH Sarabun New" pitchFamily="34" charset="-34"/>
                <a:cs typeface="TH Sarabun New" pitchFamily="34" charset="-34"/>
              </a:rPr>
            </a:b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         1. 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สิทธิ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“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ได้รู้ข้อมูลข่าวสารของราชการ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”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พระราชบัญญัติได้รองรับสิทธิไว้ในมาตรา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7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มาตรา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9 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มาตรา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11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และมาตรา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26</a:t>
            </a:r>
            <a:br>
              <a:rPr lang="en-US" sz="1600" dirty="0" smtClean="0">
                <a:latin typeface="TH Sarabun New" pitchFamily="34" charset="-34"/>
                <a:cs typeface="TH Sarabun New" pitchFamily="34" charset="-34"/>
              </a:rPr>
            </a:b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         2. 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สิทธิ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 “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คัดค้านการเปิดเผยข้อมูลข่าวสารกรณีมีส่วนได้เสีย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” 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ตามมาตรา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17</a:t>
            </a:r>
            <a:br>
              <a:rPr lang="en-US" sz="1600" dirty="0" smtClean="0">
                <a:latin typeface="TH Sarabun New" pitchFamily="34" charset="-34"/>
                <a:cs typeface="TH Sarabun New" pitchFamily="34" charset="-34"/>
              </a:rPr>
            </a:b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         3. 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สิทธิ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 “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ร้องเรียนหน่วยงานของรัฐ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” 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ตามมาตรา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13</a:t>
            </a:r>
            <a:br>
              <a:rPr lang="en-US" sz="1600" dirty="0" smtClean="0">
                <a:latin typeface="TH Sarabun New" pitchFamily="34" charset="-34"/>
                <a:cs typeface="TH Sarabun New" pitchFamily="34" charset="-34"/>
              </a:rPr>
            </a:b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         4. 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สิทธิ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 “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อุทธรณ์คำสั่งไม่เปิดเผยข้อมูลข่าวสารของราชการ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” 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ตามมาตรา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18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และมาตรา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 25</a:t>
            </a:r>
            <a:br>
              <a:rPr lang="en-US" sz="1600" dirty="0" smtClean="0">
                <a:latin typeface="TH Sarabun New" pitchFamily="34" charset="-34"/>
                <a:cs typeface="TH Sarabun New" pitchFamily="34" charset="-34"/>
              </a:rPr>
            </a:b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         5. 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สิทธิ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 “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อุทธรณ์คำสั่งไม่เปิดเผยข้อมูลข่าวสารของราชการ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” 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ตามมาตรา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18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และมาตรา 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25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2. </a:t>
            </a:r>
            <a:r>
              <a:rPr lang="th-TH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หากประชาชนไม่รู้ว่าหน่วยงานของรัฐแห่งใด</a:t>
            </a:r>
            <a:r>
              <a:rPr lang="en-US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  </a:t>
            </a:r>
            <a:r>
              <a:rPr lang="th-TH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เป็นผู้จัดเก็บหรือครอบครองข้อมูลข่าวสารที่ต้องการดู</a:t>
            </a:r>
            <a:r>
              <a:rPr lang="en-US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  </a:t>
            </a:r>
            <a:r>
              <a:rPr lang="th-TH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ประชาชนจะทำอย่างไร</a:t>
            </a:r>
            <a:r>
              <a:rPr lang="en-US" sz="1600" dirty="0" smtClean="0">
                <a:solidFill>
                  <a:srgbClr val="0000FF"/>
                </a:solidFill>
                <a:latin typeface="TH Sarabun New" pitchFamily="34" charset="-34"/>
                <a:cs typeface="TH Sarabun New" pitchFamily="34" charset="-34"/>
              </a:rPr>
              <a:t>?</a:t>
            </a: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/>
            </a:r>
            <a:br>
              <a:rPr lang="en-US" sz="1600" dirty="0" smtClean="0">
                <a:latin typeface="TH Sarabun New" pitchFamily="34" charset="-34"/>
                <a:cs typeface="TH Sarabun New" pitchFamily="34" charset="-34"/>
              </a:rPr>
            </a:br>
            <a:r>
              <a:rPr lang="en-US" sz="1600" dirty="0" smtClean="0">
                <a:latin typeface="TH Sarabun New" pitchFamily="34" charset="-34"/>
                <a:cs typeface="TH Sarabun New" pitchFamily="34" charset="-34"/>
              </a:rPr>
              <a:t>     </a:t>
            </a:r>
            <a:r>
              <a:rPr lang="th-TH" sz="1600" dirty="0" smtClean="0">
                <a:latin typeface="TH Sarabun New" pitchFamily="34" charset="-34"/>
                <a:cs typeface="TH Sarabun New" pitchFamily="34" charset="-34"/>
              </a:rPr>
              <a:t>ในกรณีที่ประชาชนต้องการทราบข้อมูลข่าวสารของราชการเรื่องหนึ่ง เรื่องใด ให้ศึกษาและพิจารณาก่อนว่าข้อมูลข่าวสารที่ต้องการทราบนั้นเกี่ยวข้องและอยู่ในความดูแลของหน่วยงานของรัฐแห่งใด แต่ในกรณีที่ไม่ทราบจริงๆ ว่า หน่วยงานของรัฐแห่งใดเป็นผู้ครอบครองข้อมูลข่าวสารนั้น ให้ไปยื่นคำขอดูข้อมูลข่าวสารที่ต้องการ ณ หน่วยงานของรัฐที่อยู่ใกล้และสะดวกที่สุด โดยกฎหมายกำหนดให้เป็นหน้าที่ของหน่วยงานที่รับคำขอจะต้องให้คำแนะนำที่ถูกต้องเพื่อไปยื่นคำขอต่อหน่วยงานของรัฐที่ควบคุมข้อมูลข่าวสารนั้นโดยไม่ชักช้า</a:t>
            </a:r>
            <a:endParaRPr lang="en-US" sz="1600" dirty="0" smtClean="0">
              <a:latin typeface="TH Sarabun New" pitchFamily="34" charset="-34"/>
              <a:cs typeface="TH Sarabun New" pitchFamily="34" charset="-3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ทางเดิน">
  <a:themeElements>
    <a:clrScheme name="จุดที่สุด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ทางเดิน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ทางเดิน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965</TotalTime>
  <Words>274</Words>
  <Application>Microsoft Office PowerPoint</Application>
  <PresentationFormat>กระดาษ A4 (210x297 มม.)</PresentationFormat>
  <Paragraphs>29</Paragraphs>
  <Slides>2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2</vt:i4>
      </vt:variant>
    </vt:vector>
  </HeadingPairs>
  <TitlesOfParts>
    <vt:vector size="3" baseType="lpstr">
      <vt:lpstr>ทางเดิน</vt:lpstr>
      <vt:lpstr>    โมคลานสาร ...สารพันสารท้องถิ่น...     </vt:lpstr>
      <vt:lpstr>ภาพนิ่ง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โมคลานสาร ฉบับเดือนมีนาคม 2556</dc:title>
  <dc:creator>hp</dc:creator>
  <cp:lastModifiedBy>user</cp:lastModifiedBy>
  <cp:revision>132</cp:revision>
  <dcterms:created xsi:type="dcterms:W3CDTF">2013-03-12T13:00:09Z</dcterms:created>
  <dcterms:modified xsi:type="dcterms:W3CDTF">2013-06-25T04:45:34Z</dcterms:modified>
</cp:coreProperties>
</file>