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"/>
  </p:notesMasterIdLst>
  <p:sldIdLst>
    <p:sldId id="262" r:id="rId2"/>
    <p:sldId id="261" r:id="rId3"/>
  </p:sldIdLst>
  <p:sldSz cx="6858000" cy="9906000" type="A4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0" d="100"/>
          <a:sy n="60" d="100"/>
        </p:scale>
        <p:origin x="-1872" y="30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24B79-7259-43F6-8E88-A10E7F7922BE}" type="datetimeFigureOut">
              <a:rPr lang="th-TH" smtClean="0"/>
              <a:pPr/>
              <a:t>11/06/56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651FB-D271-4791-B00F-138C13B43D7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 flipH="1">
            <a:off x="2000250" y="0"/>
            <a:ext cx="4857750" cy="9906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 rot="16200000">
            <a:off x="-2952750" y="4953000"/>
            <a:ext cx="9906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ctrTitle"/>
          </p:nvPr>
        </p:nvSpPr>
        <p:spPr>
          <a:xfrm>
            <a:off x="2525151" y="770467"/>
            <a:ext cx="3829050" cy="4142909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5" name="ชื่อเรื่องรอง 24"/>
          <p:cNvSpPr>
            <a:spLocks noGrp="1"/>
          </p:cNvSpPr>
          <p:nvPr>
            <p:ph type="subTitle" idx="1"/>
          </p:nvPr>
        </p:nvSpPr>
        <p:spPr>
          <a:xfrm>
            <a:off x="2515831" y="5113137"/>
            <a:ext cx="3836084" cy="1590692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1" name="ตัวยึดวันที่ 30"/>
          <p:cNvSpPr>
            <a:spLocks noGrp="1"/>
          </p:cNvSpPr>
          <p:nvPr>
            <p:ph type="dt" sz="half" idx="10"/>
          </p:nvPr>
        </p:nvSpPr>
        <p:spPr>
          <a:xfrm>
            <a:off x="4403418" y="9472589"/>
            <a:ext cx="1501848" cy="327747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13719C9-FE6E-4EB4-977C-2936C69257E9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18" name="ตัวยึดท้ายกระดาษ 17"/>
          <p:cNvSpPr>
            <a:spLocks noGrp="1"/>
          </p:cNvSpPr>
          <p:nvPr>
            <p:ph type="ftr" sz="quarter" idx="11"/>
          </p:nvPr>
        </p:nvSpPr>
        <p:spPr>
          <a:xfrm>
            <a:off x="2114550" y="9472589"/>
            <a:ext cx="2195792" cy="3302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5910663" y="9470136"/>
            <a:ext cx="441252" cy="3302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4FF77A-F14A-4AE5-95A0-0DD4402FE1E7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0100" y="4075987"/>
            <a:ext cx="4691616" cy="1967442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0100" y="2751667"/>
            <a:ext cx="4691616" cy="1073955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3543179" y="9470948"/>
            <a:ext cx="1501848" cy="327747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96E367E-8BF7-422A-89E7-39400A97ABBA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1301519" y="9470948"/>
            <a:ext cx="2171700" cy="3302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5050464" y="9468495"/>
            <a:ext cx="441252" cy="330200"/>
          </a:xfrm>
        </p:spPr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462280"/>
            <a:ext cx="5431536" cy="1651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2640330" cy="6537502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134106" y="2311401"/>
            <a:ext cx="2640330" cy="6537502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D880E4-A9A1-4B2C-A77B-D44214BF571F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462280"/>
            <a:ext cx="5431536" cy="1651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8475133"/>
            <a:ext cx="2640330" cy="6604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3134106" y="8475133"/>
            <a:ext cx="2640330" cy="6604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342900" y="2472658"/>
            <a:ext cx="2640330" cy="5943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134106" y="2472658"/>
            <a:ext cx="2640330" cy="5943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A7F62-A0EC-416C-B80C-560D86AB24A4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462280"/>
            <a:ext cx="5431536" cy="1651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8D2B68-5FB4-4757-BE1E-71CAAF527CB3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A208196-982F-4CD8-8D68-FBA1C7120EB3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30200"/>
            <a:ext cx="4423410" cy="1695027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342900" y="2162934"/>
            <a:ext cx="4423410" cy="870295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42900" y="3081867"/>
            <a:ext cx="5429250" cy="63147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8F92FA-A99E-43E4-8BFC-0B9DD5C873D6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 rot="21240000">
            <a:off x="448477" y="1451188"/>
            <a:ext cx="3239645" cy="6229272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ผืนผ้า 8"/>
          <p:cNvSpPr/>
          <p:nvPr/>
        </p:nvSpPr>
        <p:spPr>
          <a:xfrm rot="21420000">
            <a:off x="447530" y="1442735"/>
            <a:ext cx="3239645" cy="6229272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041824" y="1651000"/>
            <a:ext cx="2571750" cy="29718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041824" y="4743027"/>
            <a:ext cx="2571750" cy="277368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7006AE-2B2A-4959-907B-7F37656B6C34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รูปภาพ 9"/>
          <p:cNvSpPr>
            <a:spLocks noGrp="1"/>
          </p:cNvSpPr>
          <p:nvPr>
            <p:ph type="pic" idx="1"/>
          </p:nvPr>
        </p:nvSpPr>
        <p:spPr>
          <a:xfrm>
            <a:off x="497762" y="1503670"/>
            <a:ext cx="3154680" cy="607568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3095BD-D4D4-495C-9047-0630274BE73A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914900" y="397158"/>
            <a:ext cx="1143000" cy="8452203"/>
          </a:xfrm>
        </p:spPr>
        <p:txBody>
          <a:bodyPr vert="eaVert" anchor="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396706"/>
            <a:ext cx="4514850" cy="845220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3182112" y="9472589"/>
            <a:ext cx="1501848" cy="327747"/>
          </a:xfrm>
        </p:spPr>
        <p:txBody>
          <a:bodyPr/>
          <a:lstStyle>
            <a:extLst/>
          </a:lstStyle>
          <a:p>
            <a:fld id="{2718F518-61BF-4A72-845F-FEC7F5DF55FD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42900" y="9470136"/>
            <a:ext cx="2743200" cy="330200"/>
          </a:xfrm>
        </p:spPr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4690872" y="9465733"/>
            <a:ext cx="441252" cy="330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 flipH="1">
            <a:off x="6115050" y="0"/>
            <a:ext cx="742950" cy="9906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ตัวยึดชื่อเรื่อง 2"/>
          <p:cNvSpPr>
            <a:spLocks noGrp="1"/>
          </p:cNvSpPr>
          <p:nvPr>
            <p:ph type="title"/>
          </p:nvPr>
        </p:nvSpPr>
        <p:spPr>
          <a:xfrm>
            <a:off x="342900" y="462280"/>
            <a:ext cx="5429250" cy="1651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1" name="ตัวยึดข้อความ 30"/>
          <p:cNvSpPr>
            <a:spLocks noGrp="1"/>
          </p:cNvSpPr>
          <p:nvPr>
            <p:ph type="body" idx="1"/>
          </p:nvPr>
        </p:nvSpPr>
        <p:spPr>
          <a:xfrm>
            <a:off x="342900" y="2324712"/>
            <a:ext cx="5429250" cy="700024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7" name="ตัวยึดวันที่ 26"/>
          <p:cNvSpPr>
            <a:spLocks noGrp="1"/>
          </p:cNvSpPr>
          <p:nvPr>
            <p:ph type="dt" sz="half" idx="2"/>
          </p:nvPr>
        </p:nvSpPr>
        <p:spPr>
          <a:xfrm>
            <a:off x="3184452" y="9472589"/>
            <a:ext cx="1501848" cy="327747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4395D34-D5C8-4FFB-89B2-F313DAFFC432}" type="datetime1">
              <a:rPr lang="th-TH" smtClean="0"/>
              <a:pPr/>
              <a:t>11/06/56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3"/>
          </p:nvPr>
        </p:nvSpPr>
        <p:spPr>
          <a:xfrm>
            <a:off x="342900" y="9472589"/>
            <a:ext cx="2743200" cy="3302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4"/>
          </p:nvPr>
        </p:nvSpPr>
        <p:spPr>
          <a:xfrm>
            <a:off x="4688586" y="9470136"/>
            <a:ext cx="441252" cy="3302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ดมุมสี่เหลี่ยมด้านทแยงมุม 20"/>
          <p:cNvSpPr/>
          <p:nvPr/>
        </p:nvSpPr>
        <p:spPr>
          <a:xfrm>
            <a:off x="357166" y="2095480"/>
            <a:ext cx="6215106" cy="7429552"/>
          </a:xfrm>
          <a:prstGeom prst="snip2DiagRect">
            <a:avLst>
              <a:gd name="adj1" fmla="val 0"/>
              <a:gd name="adj2" fmla="val 856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1" y="257671"/>
            <a:ext cx="6182444" cy="174300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45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โมคลานสาร</a:t>
            </a:r>
            <a:r>
              <a:rPr lang="th-TH" sz="4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4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45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...สารพันสารท้องถิ่น...</a:t>
            </a:r>
            <a:r>
              <a:rPr lang="th-TH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en-US" sz="2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www.mokhalan.go.th</a:t>
            </a:r>
            <a:endParaRPr lang="th-TH" sz="2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Charmonman" pitchFamily="66" charset="-34"/>
              <a:cs typeface="TH Charmonman" pitchFamily="66" charset="-34"/>
            </a:endParaRPr>
          </a:p>
        </p:txBody>
      </p:sp>
      <p:sp>
        <p:nvSpPr>
          <p:cNvPr id="20" name="ตัดมุมสี่เหลี่ยมด้านทแยงมุม 19"/>
          <p:cNvSpPr/>
          <p:nvPr/>
        </p:nvSpPr>
        <p:spPr>
          <a:xfrm>
            <a:off x="3071810" y="261404"/>
            <a:ext cx="3431543" cy="504056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ฉบับที่ 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5 </a:t>
            </a:r>
            <a:r>
              <a:rPr lang="th-TH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เดือนพฤษภาคม 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2556</a:t>
            </a:r>
            <a:endParaRPr lang="th-TH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Mali Grade 6" pitchFamily="2" charset="-34"/>
              <a:cs typeface="TH Mali Grade 6" pitchFamily="2" charset="-34"/>
            </a:endParaRPr>
          </a:p>
        </p:txBody>
      </p:sp>
      <p:pic>
        <p:nvPicPr>
          <p:cNvPr id="4" name="Picture 3" descr="C:\Users\user\Desktop\paper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5224" t="3253" r="5224"/>
          <a:stretch>
            <a:fillRect/>
          </a:stretch>
        </p:blipFill>
        <p:spPr bwMode="auto">
          <a:xfrm>
            <a:off x="642918" y="2095480"/>
            <a:ext cx="5643602" cy="2214578"/>
          </a:xfrm>
          <a:prstGeom prst="rect">
            <a:avLst/>
          </a:prstGeom>
          <a:noFill/>
        </p:spPr>
      </p:pic>
      <p:pic>
        <p:nvPicPr>
          <p:cNvPr id="1028" name="Picture 4" descr="C:\Users\user\Desktop\cammer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8" y="4310058"/>
            <a:ext cx="532306" cy="511385"/>
          </a:xfrm>
          <a:prstGeom prst="rect">
            <a:avLst/>
          </a:prstGeom>
          <a:noFill/>
        </p:spPr>
      </p:pic>
      <p:sp>
        <p:nvSpPr>
          <p:cNvPr id="25" name="สี่เหลี่ยมผืนผ้า 24"/>
          <p:cNvSpPr/>
          <p:nvPr/>
        </p:nvSpPr>
        <p:spPr>
          <a:xfrm>
            <a:off x="2714620" y="4310058"/>
            <a:ext cx="22860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</a:rPr>
              <a:t>มุมภาพกิจกรรม</a:t>
            </a:r>
            <a:endParaRPr lang="th-TH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 rot="21388002">
            <a:off x="1823274" y="2419817"/>
            <a:ext cx="36113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 smtClean="0">
                <a:solidFill>
                  <a:srgbClr val="C00000"/>
                </a:solidFill>
                <a:latin typeface="TH Kodchasal" pitchFamily="2" charset="-34"/>
                <a:cs typeface="TH Kodchasal" pitchFamily="2" charset="-34"/>
              </a:rPr>
              <a:t>สวัสดีค่ะ </a:t>
            </a:r>
          </a:p>
          <a:p>
            <a:r>
              <a:rPr lang="th-TH" sz="1600" dirty="0" smtClean="0">
                <a:latin typeface="TH Kodchasal" pitchFamily="2" charset="-34"/>
                <a:cs typeface="TH Kodchasal" pitchFamily="2" charset="-34"/>
              </a:rPr>
              <a:t>เมื่อโมคลานสาร มาถึงฉบับที่ 5 กันแล้ว ผู้จัดทำก็ยังคงหมั่นหาสาระต่างๆ มาฝากชาวโมคลานอยู่เสมอ และยังเก็บตกภาพกิจกรรมมาฝากกันอีกด้วย หวังว่าผู้อ่านคงจะถูกใจกันนะค่ะ</a:t>
            </a:r>
          </a:p>
        </p:txBody>
      </p:sp>
      <p:sp>
        <p:nvSpPr>
          <p:cNvPr id="29" name="สี่เหลี่ยมมุมมน 28"/>
          <p:cNvSpPr/>
          <p:nvPr/>
        </p:nvSpPr>
        <p:spPr>
          <a:xfrm>
            <a:off x="500042" y="4953000"/>
            <a:ext cx="2714644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เก็บตกงานจิบน้ำชาประสานใจ</a:t>
            </a:r>
          </a:p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10 พ.ค.56</a:t>
            </a:r>
            <a:endParaRPr lang="th-TH" sz="1800" b="1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0" name="สี่เหลี่ยมมุมมน 29"/>
          <p:cNvSpPr/>
          <p:nvPr/>
        </p:nvSpPr>
        <p:spPr>
          <a:xfrm>
            <a:off x="3571876" y="5024438"/>
            <a:ext cx="3000396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โครงการจ้าง นักเรียน นักศึกษาช่วงปิดภาคเรียน</a:t>
            </a:r>
            <a:endParaRPr lang="th-TH" sz="1800" b="1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71876" y="8357898"/>
            <a:ext cx="2964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 err="1" smtClean="0">
                <a:latin typeface="TH Kodchasal" pitchFamily="2" charset="-34"/>
                <a:cs typeface="TH Kodchasal" pitchFamily="2" charset="-34"/>
              </a:rPr>
              <a:t>อบต.</a:t>
            </a:r>
            <a:r>
              <a:rPr lang="th-TH" sz="1500" dirty="0" smtClean="0">
                <a:latin typeface="TH Kodchasal" pitchFamily="2" charset="-34"/>
                <a:cs typeface="TH Kodchasal" pitchFamily="2" charset="-34"/>
              </a:rPr>
              <a:t>โมคลานได้จัดกิจกรรมนี้ขึ้นส่งเสริมให้นักเรียน นักศึกษาได้มีงานทำช่วงปิดภาคเรียน และมีรายได้เป็นของตนเอง ซึ่งจัดขึ้นระหว่างวันที่ 22 เม.ย. -10 พ.ค. 56</a:t>
            </a:r>
            <a:endParaRPr lang="th-TH" sz="1500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0042" y="5738818"/>
            <a:ext cx="2714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 smtClean="0">
                <a:latin typeface="TH Kodchasal" pitchFamily="2" charset="-34"/>
                <a:cs typeface="TH Kodchasal" pitchFamily="2" charset="-34"/>
              </a:rPr>
              <a:t>กิจกรรมจิบน้ำชาปะสานใจ จัดขึ้นเพื่อให้ประชาชน กำนัน ผู้ใหญ่บ้าน หน่วยงานต่างๆ ได้พบปะ พูดคุย เสนอปัญหา และแนะนำสิ่งดีๆ สู่ชุมชน</a:t>
            </a:r>
            <a:endParaRPr lang="th-TH" sz="1600" dirty="0">
              <a:latin typeface="TH Kodchasal" pitchFamily="2" charset="-34"/>
              <a:cs typeface="TH Kodchasal" pitchFamily="2" charset="-34"/>
            </a:endParaRPr>
          </a:p>
        </p:txBody>
      </p:sp>
      <p:pic>
        <p:nvPicPr>
          <p:cNvPr id="1026" name="Picture 2" descr="F:\JeE\โมคลานสาร\จิบน้ำชา\DSC039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02183">
            <a:off x="428604" y="6810388"/>
            <a:ext cx="2500330" cy="1406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F:\JeE\โมคลานสาร\จิบน้ำชา\DSC03909.JPG"/>
          <p:cNvPicPr>
            <a:picLocks noChangeAspect="1" noChangeArrowheads="1"/>
          </p:cNvPicPr>
          <p:nvPr/>
        </p:nvPicPr>
        <p:blipFill>
          <a:blip r:embed="rId5" cstate="print"/>
          <a:srcRect l="18182" r="18182"/>
          <a:stretch>
            <a:fillRect/>
          </a:stretch>
        </p:blipFill>
        <p:spPr bwMode="auto">
          <a:xfrm>
            <a:off x="1928802" y="6738950"/>
            <a:ext cx="1571636" cy="15631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F:\JeE\โมคลานสาร\จิบน้ำชา\DSC039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56" y="7953396"/>
            <a:ext cx="2500330" cy="1406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F:\JeE\โมคลานสาร\จ้างนักเรียน\DSC01111.JPG"/>
          <p:cNvPicPr>
            <a:picLocks noChangeAspect="1" noChangeArrowheads="1"/>
          </p:cNvPicPr>
          <p:nvPr/>
        </p:nvPicPr>
        <p:blipFill>
          <a:blip r:embed="rId7" cstate="print"/>
          <a:srcRect l="14883" r="-4181"/>
          <a:stretch>
            <a:fillRect/>
          </a:stretch>
        </p:blipFill>
        <p:spPr bwMode="auto">
          <a:xfrm>
            <a:off x="4000504" y="5453066"/>
            <a:ext cx="2143140" cy="180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F:\JeE\โมคลานสาร\จ้างนักเรียน\DSC011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26030" y="6810388"/>
            <a:ext cx="1899934" cy="14249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F:\JeE\โมคลานสาร\จ้างนักเรียน\DSC0111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235533">
            <a:off x="4716493" y="6431094"/>
            <a:ext cx="1926975" cy="16005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คำบรรยายภาพแบบเมฆ 13"/>
          <p:cNvSpPr/>
          <p:nvPr/>
        </p:nvSpPr>
        <p:spPr>
          <a:xfrm>
            <a:off x="357166" y="952472"/>
            <a:ext cx="5929354" cy="2214578"/>
          </a:xfrm>
          <a:prstGeom prst="cloudCallout">
            <a:avLst>
              <a:gd name="adj1" fmla="val -32004"/>
              <a:gd name="adj2" fmla="val -659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พับมุม 8"/>
          <p:cNvSpPr/>
          <p:nvPr/>
        </p:nvSpPr>
        <p:spPr>
          <a:xfrm>
            <a:off x="333026" y="3238488"/>
            <a:ext cx="6143668" cy="5500726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/>
            </a:r>
            <a:br>
              <a:rPr lang="th-TH" dirty="0" smtClean="0"/>
            </a:br>
            <a:r>
              <a:rPr lang="th-TH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  <a:sym typeface="Wingdings"/>
              </a:rPr>
              <a:t></a:t>
            </a:r>
            <a:endParaRPr lang="th-TH" dirty="0"/>
          </a:p>
        </p:txBody>
      </p:sp>
      <p:sp>
        <p:nvSpPr>
          <p:cNvPr id="27" name="สี่เหลี่ยมมุมเว้า 26"/>
          <p:cNvSpPr/>
          <p:nvPr/>
        </p:nvSpPr>
        <p:spPr>
          <a:xfrm>
            <a:off x="357166" y="7953396"/>
            <a:ext cx="6143668" cy="1680124"/>
          </a:xfrm>
          <a:prstGeom prst="plaque">
            <a:avLst>
              <a:gd name="adj" fmla="val 1373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โมคลานสาร..สาร...สารพันท้องถิ่นเพื่อทุกท่าน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ข้อมูล...ทีมงานสำนักงานปลัด..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จัดทำโดย...สำนักงานปลัด </a:t>
            </a:r>
            <a:r>
              <a:rPr lang="th-TH" sz="2000" b="1" spc="150" dirty="0" err="1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อบต.</a:t>
            </a:r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โมคลาน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ฝากข่าว..</a:t>
            </a:r>
            <a:r>
              <a:rPr lang="en-US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0-7575-0055</a:t>
            </a:r>
            <a:endParaRPr lang="th-TH" sz="2000" b="1" spc="150" dirty="0" smtClean="0">
              <a:ln w="11430"/>
              <a:solidFill>
                <a:srgbClr val="0000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พบกันใหม่ฉบับ</a:t>
            </a:r>
            <a:r>
              <a:rPr lang="th-TH" sz="2000" b="1" spc="150" dirty="0" err="1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หน้าน่ะ</a:t>
            </a:r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ค่ะ</a:t>
            </a:r>
          </a:p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endParaRPr lang="th-TH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928670" y="1095348"/>
            <a:ext cx="5000660" cy="17697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h-TH" sz="2400" b="1" dirty="0" smtClean="0">
                <a:solidFill>
                  <a:srgbClr val="FF0000"/>
                </a:solidFill>
                <a:sym typeface="Wingdings"/>
              </a:rPr>
              <a:t></a:t>
            </a:r>
            <a:r>
              <a:rPr lang="th-TH" sz="1700" dirty="0" err="1" smtClean="0">
                <a:latin typeface="TH Kodchasal" pitchFamily="2" charset="-34"/>
                <a:cs typeface="TH Kodchasal" pitchFamily="2" charset="-34"/>
              </a:rPr>
              <a:t>อบต.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โมคลาน </a:t>
            </a:r>
            <a:r>
              <a:rPr lang="th-TH" sz="17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ประกาศใช้แผนพัฒนาสามปี (พ.ศ.2556-2558) เพิ่มเติม (ฉบับที่ 1)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 โดยความเห็นชอบของสภาองค์การบริหารส่วนตำบล ในการประชุมสมัยสามัญ   สมัยที่ ๒/๒๕๕๖  ครั้งที่ ๑ เมื่อวันที่  ๑๐ พฤษภาคม ๒๕๕๖  และโดยอนุมัติของนายกองค์การบริหารส่วนตำบลโมคลาน  เมื่อวันที่  ๑๐ พฤษภาคม ๒๕๕๖   และได้ประกาศเป็นที่เรียบร้อยแล้ว เมื่อวันที่  ๑๐ พฤษภาคม ๒๕๕๖</a:t>
            </a:r>
            <a:endParaRPr lang="en-US" sz="1700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642918" y="4238620"/>
            <a:ext cx="5643602" cy="34932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ความรู้เบื้องต้นของ </a:t>
            </a:r>
            <a:r>
              <a:rPr lang="th-TH" sz="17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พ.ร.บ.ข้อมูลข่าวสารของทางราชการ พ.ศ.2540</a:t>
            </a:r>
            <a:endParaRPr lang="en-US" sz="1700" b="1" dirty="0" smtClean="0">
              <a:solidFill>
                <a:srgbClr val="FF0000"/>
              </a:solidFill>
              <a:latin typeface="TH Kodchasal" pitchFamily="2" charset="-34"/>
              <a:cs typeface="TH Kodchasal" pitchFamily="2" charset="-34"/>
            </a:endParaRPr>
          </a:p>
          <a:p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พระราชบัญญัติข้อมูลข่าวสารของราชการ พ</a:t>
            </a:r>
            <a:r>
              <a:rPr lang="en-US" sz="1700" dirty="0" smtClean="0">
                <a:latin typeface="TH Kodchasal" pitchFamily="2" charset="-34"/>
                <a:cs typeface="TH Kodchasal" pitchFamily="2" charset="-34"/>
              </a:rPr>
              <a:t>.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ศ</a:t>
            </a:r>
            <a:r>
              <a:rPr lang="en-US" sz="1700" dirty="0" smtClean="0">
                <a:latin typeface="TH Kodchasal" pitchFamily="2" charset="-34"/>
                <a:cs typeface="TH Kodchasal" pitchFamily="2" charset="-34"/>
              </a:rPr>
              <a:t>. 2540 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ได้ประกาศเป็นกฎหมายในราชกิจจา</a:t>
            </a:r>
            <a:r>
              <a:rPr lang="th-TH" sz="1700" dirty="0" err="1" smtClean="0">
                <a:latin typeface="TH Kodchasal" pitchFamily="2" charset="-34"/>
                <a:cs typeface="TH Kodchasal" pitchFamily="2" charset="-34"/>
              </a:rPr>
              <a:t>นุเบกษา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 เมื่อวันที่</a:t>
            </a:r>
            <a:r>
              <a:rPr lang="en-US" sz="1700" dirty="0" smtClean="0">
                <a:latin typeface="TH Kodchasal" pitchFamily="2" charset="-34"/>
                <a:cs typeface="TH Kodchasal" pitchFamily="2" charset="-34"/>
              </a:rPr>
              <a:t> 10 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กันยายน</a:t>
            </a:r>
            <a:r>
              <a:rPr lang="en-US" sz="1700" dirty="0" smtClean="0">
                <a:latin typeface="TH Kodchasal" pitchFamily="2" charset="-34"/>
                <a:cs typeface="TH Kodchasal" pitchFamily="2" charset="-34"/>
              </a:rPr>
              <a:t> 2540 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เป็นกฎหมายที่รองรับ </a:t>
            </a:r>
            <a:r>
              <a:rPr lang="en-US" sz="1700" b="1" i="1" dirty="0" smtClean="0">
                <a:latin typeface="TH Kodchasal" pitchFamily="2" charset="-34"/>
                <a:cs typeface="TH Kodchasal" pitchFamily="2" charset="-34"/>
              </a:rPr>
              <a:t>“</a:t>
            </a:r>
            <a:r>
              <a:rPr lang="th-TH" sz="1700" b="1" i="1" dirty="0" smtClean="0">
                <a:latin typeface="TH Kodchasal" pitchFamily="2" charset="-34"/>
                <a:cs typeface="TH Kodchasal" pitchFamily="2" charset="-34"/>
              </a:rPr>
              <a:t>สิทธิได้รู้</a:t>
            </a:r>
            <a:r>
              <a:rPr lang="en-US" sz="1700" b="1" i="1" dirty="0" smtClean="0">
                <a:latin typeface="TH Kodchasal" pitchFamily="2" charset="-34"/>
                <a:cs typeface="TH Kodchasal" pitchFamily="2" charset="-34"/>
              </a:rPr>
              <a:t>” </a:t>
            </a:r>
            <a:r>
              <a:rPr lang="en-US" sz="1700" dirty="0" smtClean="0">
                <a:latin typeface="TH Kodchasal" pitchFamily="2" charset="-34"/>
                <a:cs typeface="TH Kodchasal" pitchFamily="2" charset="-34"/>
              </a:rPr>
              <a:t>(Right to Know) 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ของประชาชน ได้กำหนดสิทธิในการรับรู้ข้อมูลข่าวสารของราชการและกำหนดหน้าที่ของหน่วยงานภาครัฐและเจ้าหน้าที่ของรัฐให้ต้องปฏิบัติตามกฎหมาย เพื่อรองรับการคุ้มครองสิทธิของประชาชน โดยได้กำหนดความหมายของข้อมูลข่าวสาร ดังนี้</a:t>
            </a:r>
            <a:endParaRPr lang="en-US" sz="1700" dirty="0" smtClean="0">
              <a:latin typeface="TH Kodchasal" pitchFamily="2" charset="-34"/>
              <a:cs typeface="TH Kodchasal" pitchFamily="2" charset="-34"/>
            </a:endParaRPr>
          </a:p>
          <a:p>
            <a:r>
              <a:rPr lang="th-TH" sz="17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ข้อมูลข่าวสาร </a:t>
            </a:r>
            <a:r>
              <a:rPr lang="th-TH" sz="1700" dirty="0" smtClean="0">
                <a:latin typeface="TH Kodchasal" pitchFamily="2" charset="-34"/>
                <a:cs typeface="TH Kodchasal" pitchFamily="2" charset="-34"/>
              </a:rPr>
              <a:t>หมายความว่า สิ่งที่สื่อความหมายให้รู้เรื่องราวข้อเท็จจริง ข้อมูล หรือสิ่งใด ๆ ไม่ว่าจะสื่อความหมายนั้น จะทำได้โดยสภาพของสิ่งนั้นเอง หรือโดยผ่านวิธีการใด ๆ และไม่ว่าจะได้จัดทำไว้ในรูปของเอกสาร แฟ้ม รายงาน หนังสือ แผนผัง แผนที่ ภาพวาด ภาพถ่าย ฟิล์ม การบันทึกภาพหรือเสียง การบันทึกโดยเครื่องคอมพิวเตอร์ หรือวิธีอื่นใดที่ทำให้สิ่งที่บันทึกไว้ปรากฏได้</a:t>
            </a:r>
            <a:endParaRPr lang="en-US" sz="1700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2" name="ม้วนกระดาษแนวนอน 31"/>
          <p:cNvSpPr/>
          <p:nvPr/>
        </p:nvSpPr>
        <p:spPr>
          <a:xfrm>
            <a:off x="500042" y="238092"/>
            <a:ext cx="2786082" cy="797317"/>
          </a:xfrm>
          <a:prstGeom prst="horizontalScroll">
            <a:avLst>
              <a:gd name="adj" fmla="val 1471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ข่าวประชาสัมพันธ์</a:t>
            </a:r>
            <a:endParaRPr lang="th-TH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42918" y="3524240"/>
            <a:ext cx="25717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thaiDist"/>
            <a:r>
              <a:rPr lang="th-TH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  <a:sym typeface="Wingdings"/>
              </a:rPr>
              <a:t></a:t>
            </a:r>
            <a:r>
              <a:rPr lang="th-TH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</a:rPr>
              <a:t>มุมความรู้ </a:t>
            </a:r>
            <a:r>
              <a:rPr lang="th-TH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  <a:sym typeface="Wingdings"/>
              </a:rPr>
              <a:t></a:t>
            </a:r>
            <a:endParaRPr lang="th-TH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Kodchasal" pitchFamily="2" charset="-34"/>
              <a:cs typeface="TH Kodchasal" pitchFamily="2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ุดมสมบูรณ์">
  <a:themeElements>
    <a:clrScheme name="อุดมสมบูรณ์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อุดมสมบูรณ์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อุดมสมบูรณ์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844</TotalTime>
  <Words>420</Words>
  <Application>Microsoft Office PowerPoint</Application>
  <PresentationFormat>กระดาษ A4 (210x297 มม.)</PresentationFormat>
  <Paragraphs>24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อุดมสมบูรณ์</vt:lpstr>
      <vt:lpstr>          โมคลานสาร ...สารพันสารท้องถิ่น... www.mokhalan.go.th</vt:lpstr>
      <vt:lpstr>ภาพนิ่ง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โมคลานสาร ฉบับเดือนมีนาคม 2556</dc:title>
  <dc:creator>hp</dc:creator>
  <cp:lastModifiedBy>user</cp:lastModifiedBy>
  <cp:revision>111</cp:revision>
  <dcterms:created xsi:type="dcterms:W3CDTF">2013-03-12T13:00:09Z</dcterms:created>
  <dcterms:modified xsi:type="dcterms:W3CDTF">2013-06-11T02:02:37Z</dcterms:modified>
</cp:coreProperties>
</file>